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60" r:id="rId5"/>
    <p:sldId id="261" r:id="rId6"/>
    <p:sldId id="262" r:id="rId7"/>
    <p:sldId id="263" r:id="rId8"/>
    <p:sldId id="271" r:id="rId9"/>
    <p:sldId id="281" r:id="rId10"/>
    <p:sldId id="265" r:id="rId11"/>
    <p:sldId id="272" r:id="rId12"/>
    <p:sldId id="267" r:id="rId13"/>
    <p:sldId id="268" r:id="rId14"/>
    <p:sldId id="269" r:id="rId15"/>
    <p:sldId id="273" r:id="rId16"/>
    <p:sldId id="274" r:id="rId17"/>
    <p:sldId id="275" r:id="rId18"/>
    <p:sldId id="276" r:id="rId19"/>
    <p:sldId id="277" r:id="rId20"/>
    <p:sldId id="278" r:id="rId21"/>
    <p:sldId id="279" r:id="rId22"/>
    <p:sldId id="270"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4CB932-4AE9-479A-8BA0-24916269BF3E}"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781216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689420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3845813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93692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3966994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4CB932-4AE9-479A-8BA0-24916269BF3E}"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2182668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4CB932-4AE9-479A-8BA0-24916269BF3E}"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88930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CB932-4AE9-479A-8BA0-24916269BF3E}"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609191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CB932-4AE9-479A-8BA0-24916269BF3E}"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322159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CB932-4AE9-479A-8BA0-24916269BF3E}"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416834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4CB932-4AE9-479A-8BA0-24916269BF3E}"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412944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4CB932-4AE9-479A-8BA0-24916269BF3E}"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4200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4CB932-4AE9-479A-8BA0-24916269BF3E}" type="datetimeFigureOut">
              <a:rPr lang="en-US" smtClean="0"/>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3595026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4CB932-4AE9-479A-8BA0-24916269BF3E}"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411939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CB932-4AE9-479A-8BA0-24916269BF3E}" type="datetimeFigureOut">
              <a:rPr lang="en-US" smtClean="0"/>
              <a:t>3/28/2023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1313670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22535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4CB932-4AE9-479A-8BA0-24916269BF3E}"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49AB63-34DC-44B9-9F2B-CA33F97E38BF}" type="slidenum">
              <a:rPr lang="en-US" smtClean="0"/>
              <a:t>‹#›</a:t>
            </a:fld>
            <a:endParaRPr lang="en-US"/>
          </a:p>
        </p:txBody>
      </p:sp>
    </p:spTree>
    <p:extLst>
      <p:ext uri="{BB962C8B-B14F-4D97-AF65-F5344CB8AC3E}">
        <p14:creationId xmlns:p14="http://schemas.microsoft.com/office/powerpoint/2010/main" val="546114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C4CB932-4AE9-479A-8BA0-24916269BF3E}" type="datetimeFigureOut">
              <a:rPr lang="en-US" smtClean="0"/>
              <a:t>3/28/2023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349AB63-34DC-44B9-9F2B-CA33F97E38BF}" type="slidenum">
              <a:rPr lang="en-US" smtClean="0"/>
              <a:t>‹#›</a:t>
            </a:fld>
            <a:endParaRPr lang="en-US"/>
          </a:p>
        </p:txBody>
      </p:sp>
    </p:spTree>
    <p:extLst>
      <p:ext uri="{BB962C8B-B14F-4D97-AF65-F5344CB8AC3E}">
        <p14:creationId xmlns:p14="http://schemas.microsoft.com/office/powerpoint/2010/main" val="16089219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datasets/nikdavis/steam-store-games" TargetMode="External"/><Relationship Id="rId2" Type="http://schemas.openxmlformats.org/officeDocument/2006/relationships/hyperlink" Target="https://www.pcgamer.com/steam-version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C469-6D12-6536-21B8-D3DE0EFE160C}"/>
              </a:ext>
            </a:extLst>
          </p:cNvPr>
          <p:cNvSpPr>
            <a:spLocks noGrp="1"/>
          </p:cNvSpPr>
          <p:nvPr>
            <p:ph type="ctrTitle"/>
          </p:nvPr>
        </p:nvSpPr>
        <p:spPr/>
        <p:txBody>
          <a:bodyPr/>
          <a:lstStyle/>
          <a:p>
            <a:r>
              <a:rPr lang="en-US" dirty="0"/>
              <a:t>Growing with Gaming</a:t>
            </a:r>
          </a:p>
        </p:txBody>
      </p:sp>
      <p:sp>
        <p:nvSpPr>
          <p:cNvPr id="3" name="Subtitle 2">
            <a:extLst>
              <a:ext uri="{FF2B5EF4-FFF2-40B4-BE49-F238E27FC236}">
                <a16:creationId xmlns:a16="http://schemas.microsoft.com/office/drawing/2014/main" id="{84C8AB1F-8E8E-06D1-78C9-178F1C99EF41}"/>
              </a:ext>
            </a:extLst>
          </p:cNvPr>
          <p:cNvSpPr>
            <a:spLocks noGrp="1"/>
          </p:cNvSpPr>
          <p:nvPr>
            <p:ph type="subTitle" idx="1"/>
          </p:nvPr>
        </p:nvSpPr>
        <p:spPr/>
        <p:txBody>
          <a:bodyPr/>
          <a:lstStyle/>
          <a:p>
            <a:r>
              <a:rPr lang="en-US" dirty="0">
                <a:solidFill>
                  <a:srgbClr val="FF0000"/>
                </a:solidFill>
              </a:rPr>
              <a:t>A Data Analysis of Steam Games</a:t>
            </a:r>
          </a:p>
        </p:txBody>
      </p:sp>
    </p:spTree>
    <p:extLst>
      <p:ext uri="{BB962C8B-B14F-4D97-AF65-F5344CB8AC3E}">
        <p14:creationId xmlns:p14="http://schemas.microsoft.com/office/powerpoint/2010/main" val="3302996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line chart&#10;&#10;Description automatically generated">
            <a:extLst>
              <a:ext uri="{FF2B5EF4-FFF2-40B4-BE49-F238E27FC236}">
                <a16:creationId xmlns:a16="http://schemas.microsoft.com/office/drawing/2014/main" id="{6AA211C9-5739-CB23-153D-194DB27B54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097" y="0"/>
            <a:ext cx="9473805" cy="6914178"/>
          </a:xfrm>
        </p:spPr>
      </p:pic>
    </p:spTree>
    <p:extLst>
      <p:ext uri="{BB962C8B-B14F-4D97-AF65-F5344CB8AC3E}">
        <p14:creationId xmlns:p14="http://schemas.microsoft.com/office/powerpoint/2010/main" val="406866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E48DCA8C-E0E0-0E0E-FE6F-98E585F861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9409" y="1852"/>
            <a:ext cx="9607138" cy="6856148"/>
          </a:xfrm>
        </p:spPr>
      </p:pic>
    </p:spTree>
    <p:extLst>
      <p:ext uri="{BB962C8B-B14F-4D97-AF65-F5344CB8AC3E}">
        <p14:creationId xmlns:p14="http://schemas.microsoft.com/office/powerpoint/2010/main" val="128144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line chart&#10;&#10;Description automatically generated">
            <a:extLst>
              <a:ext uri="{FF2B5EF4-FFF2-40B4-BE49-F238E27FC236}">
                <a16:creationId xmlns:a16="http://schemas.microsoft.com/office/drawing/2014/main" id="{7DFF4B64-5008-35CB-7E17-27678C70F6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072" y="0"/>
            <a:ext cx="8395855" cy="6846178"/>
          </a:xfrm>
        </p:spPr>
      </p:pic>
    </p:spTree>
    <p:extLst>
      <p:ext uri="{BB962C8B-B14F-4D97-AF65-F5344CB8AC3E}">
        <p14:creationId xmlns:p14="http://schemas.microsoft.com/office/powerpoint/2010/main" val="347714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AC6A-40FB-BF3E-CE98-8B866BC34EDF}"/>
              </a:ext>
            </a:extLst>
          </p:cNvPr>
          <p:cNvSpPr>
            <a:spLocks noGrp="1"/>
          </p:cNvSpPr>
          <p:nvPr>
            <p:ph type="title"/>
          </p:nvPr>
        </p:nvSpPr>
        <p:spPr>
          <a:xfrm>
            <a:off x="913794" y="609600"/>
            <a:ext cx="10567005" cy="5667022"/>
          </a:xfrm>
        </p:spPr>
        <p:txBody>
          <a:bodyPr/>
          <a:lstStyle/>
          <a:p>
            <a:r>
              <a:rPr lang="en-US" dirty="0"/>
              <a:t>These Graphs are Changes over Months</a:t>
            </a:r>
          </a:p>
        </p:txBody>
      </p:sp>
    </p:spTree>
    <p:extLst>
      <p:ext uri="{BB962C8B-B14F-4D97-AF65-F5344CB8AC3E}">
        <p14:creationId xmlns:p14="http://schemas.microsoft.com/office/powerpoint/2010/main" val="427458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line chart&#10;&#10;Description automatically generated">
            <a:extLst>
              <a:ext uri="{FF2B5EF4-FFF2-40B4-BE49-F238E27FC236}">
                <a16:creationId xmlns:a16="http://schemas.microsoft.com/office/drawing/2014/main" id="{0C28DD66-5725-4BB8-03CD-76CDC45697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529" y="36852"/>
            <a:ext cx="8214942" cy="6821148"/>
          </a:xfrm>
        </p:spPr>
      </p:pic>
    </p:spTree>
    <p:extLst>
      <p:ext uri="{BB962C8B-B14F-4D97-AF65-F5344CB8AC3E}">
        <p14:creationId xmlns:p14="http://schemas.microsoft.com/office/powerpoint/2010/main" val="86855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1A0301DF-063D-7889-2CA9-A3DFC36A30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1926" y="0"/>
            <a:ext cx="8316922" cy="6858000"/>
          </a:xfrm>
        </p:spPr>
      </p:pic>
    </p:spTree>
    <p:extLst>
      <p:ext uri="{BB962C8B-B14F-4D97-AF65-F5344CB8AC3E}">
        <p14:creationId xmlns:p14="http://schemas.microsoft.com/office/powerpoint/2010/main" val="1675512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41C26CAD-DA4F-0755-DC5F-62E6DBE76B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7756" y="0"/>
            <a:ext cx="8716487" cy="6905708"/>
          </a:xfrm>
        </p:spPr>
      </p:pic>
    </p:spTree>
    <p:extLst>
      <p:ext uri="{BB962C8B-B14F-4D97-AF65-F5344CB8AC3E}">
        <p14:creationId xmlns:p14="http://schemas.microsoft.com/office/powerpoint/2010/main" val="1323380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12B1-2B07-775A-1785-98DF9E74FA82}"/>
              </a:ext>
            </a:extLst>
          </p:cNvPr>
          <p:cNvSpPr>
            <a:spLocks noGrp="1"/>
          </p:cNvSpPr>
          <p:nvPr>
            <p:ph type="title"/>
          </p:nvPr>
        </p:nvSpPr>
        <p:spPr>
          <a:xfrm>
            <a:off x="913795" y="609600"/>
            <a:ext cx="10189634" cy="5577444"/>
          </a:xfrm>
        </p:spPr>
        <p:txBody>
          <a:bodyPr>
            <a:normAutofit/>
          </a:bodyPr>
          <a:lstStyle/>
          <a:p>
            <a:r>
              <a:rPr lang="en-US" dirty="0"/>
              <a:t>Last set of slides comparing price with positive ratings</a:t>
            </a:r>
          </a:p>
        </p:txBody>
      </p:sp>
    </p:spTree>
    <p:extLst>
      <p:ext uri="{BB962C8B-B14F-4D97-AF65-F5344CB8AC3E}">
        <p14:creationId xmlns:p14="http://schemas.microsoft.com/office/powerpoint/2010/main" val="1266739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D70054E9-ACD7-B55E-AD41-5C0DD08E6C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762" y="21039"/>
            <a:ext cx="8336476" cy="6836961"/>
          </a:xfrm>
        </p:spPr>
      </p:pic>
    </p:spTree>
    <p:extLst>
      <p:ext uri="{BB962C8B-B14F-4D97-AF65-F5344CB8AC3E}">
        <p14:creationId xmlns:p14="http://schemas.microsoft.com/office/powerpoint/2010/main" val="1517506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2A55FD19-4644-82FB-8236-4CD2AE279C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322" y="0"/>
            <a:ext cx="8443356" cy="6882131"/>
          </a:xfrm>
        </p:spPr>
      </p:pic>
    </p:spTree>
    <p:extLst>
      <p:ext uri="{BB962C8B-B14F-4D97-AF65-F5344CB8AC3E}">
        <p14:creationId xmlns:p14="http://schemas.microsoft.com/office/powerpoint/2010/main" val="150938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32A4578-DD2D-42E5-A30D-A61A991B8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E7FC3-F979-9472-53C1-A097D5AE96B3}"/>
              </a:ext>
            </a:extLst>
          </p:cNvPr>
          <p:cNvSpPr>
            <a:spLocks noGrp="1"/>
          </p:cNvSpPr>
          <p:nvPr>
            <p:ph type="title"/>
          </p:nvPr>
        </p:nvSpPr>
        <p:spPr>
          <a:xfrm>
            <a:off x="8153486" y="609599"/>
            <a:ext cx="3413156" cy="5273675"/>
          </a:xfrm>
        </p:spPr>
        <p:txBody>
          <a:bodyPr>
            <a:normAutofit/>
          </a:bodyPr>
          <a:lstStyle/>
          <a:p>
            <a:pPr algn="l"/>
            <a:r>
              <a:rPr lang="en-US" sz="3600" dirty="0"/>
              <a:t>Ever See this Logo?</a:t>
            </a:r>
          </a:p>
        </p:txBody>
      </p:sp>
      <p:pic>
        <p:nvPicPr>
          <p:cNvPr id="13" name="Picture 9">
            <a:extLst>
              <a:ext uri="{FF2B5EF4-FFF2-40B4-BE49-F238E27FC236}">
                <a16:creationId xmlns:a16="http://schemas.microsoft.com/office/drawing/2014/main" id="{0A14F76F-D1CE-4226-A477-F8A3F641E7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06376" y="609599"/>
            <a:ext cx="6889687" cy="5273675"/>
          </a:xfrm>
          <a:prstGeom prst="rect">
            <a:avLst/>
          </a:prstGeom>
        </p:spPr>
      </p:pic>
      <p:pic>
        <p:nvPicPr>
          <p:cNvPr id="5" name="Content Placeholder 4" descr="A picture containing text&#10;&#10;Description automatically generated">
            <a:extLst>
              <a:ext uri="{FF2B5EF4-FFF2-40B4-BE49-F238E27FC236}">
                <a16:creationId xmlns:a16="http://schemas.microsoft.com/office/drawing/2014/main" id="{EBC5684C-014C-6E1A-AEB4-D54B3FE7621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89038" y="1836738"/>
            <a:ext cx="5715000" cy="2857500"/>
          </a:xfrm>
        </p:spPr>
      </p:pic>
    </p:spTree>
    <p:extLst>
      <p:ext uri="{BB962C8B-B14F-4D97-AF65-F5344CB8AC3E}">
        <p14:creationId xmlns:p14="http://schemas.microsoft.com/office/powerpoint/2010/main" val="219614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1B87B3E7-E16A-1D74-8587-434C0A0C63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260" y="33710"/>
            <a:ext cx="8427522" cy="6824290"/>
          </a:xfrm>
        </p:spPr>
      </p:pic>
    </p:spTree>
    <p:extLst>
      <p:ext uri="{BB962C8B-B14F-4D97-AF65-F5344CB8AC3E}">
        <p14:creationId xmlns:p14="http://schemas.microsoft.com/office/powerpoint/2010/main" val="275158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3ED5-4EFC-4739-E1EC-25BED790DA5E}"/>
              </a:ext>
            </a:extLst>
          </p:cNvPr>
          <p:cNvSpPr>
            <a:spLocks noGrp="1"/>
          </p:cNvSpPr>
          <p:nvPr>
            <p:ph type="title"/>
          </p:nvPr>
        </p:nvSpPr>
        <p:spPr/>
        <p:txBody>
          <a:bodyPr/>
          <a:lstStyle/>
          <a:p>
            <a:r>
              <a:rPr lang="en-US" dirty="0"/>
              <a:t>Concluding</a:t>
            </a:r>
          </a:p>
        </p:txBody>
      </p:sp>
      <p:sp>
        <p:nvSpPr>
          <p:cNvPr id="3" name="Content Placeholder 2">
            <a:extLst>
              <a:ext uri="{FF2B5EF4-FFF2-40B4-BE49-F238E27FC236}">
                <a16:creationId xmlns:a16="http://schemas.microsoft.com/office/drawing/2014/main" id="{A8850D38-B747-8D23-08AB-BB03DC103758}"/>
              </a:ext>
            </a:extLst>
          </p:cNvPr>
          <p:cNvSpPr>
            <a:spLocks noGrp="1"/>
          </p:cNvSpPr>
          <p:nvPr>
            <p:ph idx="1"/>
          </p:nvPr>
        </p:nvSpPr>
        <p:spPr/>
        <p:txBody>
          <a:bodyPr>
            <a:normAutofit fontScale="70000" lnSpcReduction="20000"/>
          </a:bodyPr>
          <a:lstStyle/>
          <a:p>
            <a:r>
              <a:rPr lang="en-US" sz="2800" dirty="0"/>
              <a:t>The Action genre appears to be going up steadily with it’s average price yearly, this could be because it is the most popular. While Racing and Simulation appear to be heading on a downwards trend for yearly average price, people might not be buying as much, however there are drastic spikes, so they may fluctuate a lot they could still be going up, just in a bigger spiked fashion, it’s only a matter of time before the next big spike furthering it forward. We can say price has changed over the years.</a:t>
            </a:r>
          </a:p>
          <a:p>
            <a:r>
              <a:rPr lang="en-US" sz="2800" dirty="0"/>
              <a:t>Although on a month-to-month basis, action seems to be more consistent to dip in the steam sales (Spring or Summer). Although Simulation doesn’t seem to have Spring sales one could assume, it still has a summer sale, Racing has both. Simulation and Racing stay at a consistent higher price in general. It also looks like Racing games have their big releases in the fall hence why their average price is higher.</a:t>
            </a:r>
          </a:p>
          <a:p>
            <a:r>
              <a:rPr lang="en-US" sz="2800" dirty="0"/>
              <a:t>We saw from the last graphs that it seems positive reviews seem to be higher when the price is lower, which honestly surprised me, I guess when people buy a game for a bargain it softens them up to review the game better. So, we can safely say, yes prices do affect positive ratings</a:t>
            </a:r>
          </a:p>
        </p:txBody>
      </p:sp>
      <p:pic>
        <p:nvPicPr>
          <p:cNvPr id="5" name="Picture 4" descr="A picture containing icon&#10;&#10;Description automatically generated">
            <a:extLst>
              <a:ext uri="{FF2B5EF4-FFF2-40B4-BE49-F238E27FC236}">
                <a16:creationId xmlns:a16="http://schemas.microsoft.com/office/drawing/2014/main" id="{B833692A-2DA9-E57A-D313-E482E39F3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113" y="1066472"/>
            <a:ext cx="138085" cy="220246"/>
          </a:xfrm>
          <a:prstGeom prst="rect">
            <a:avLst/>
          </a:prstGeom>
        </p:spPr>
      </p:pic>
    </p:spTree>
    <p:extLst>
      <p:ext uri="{BB962C8B-B14F-4D97-AF65-F5344CB8AC3E}">
        <p14:creationId xmlns:p14="http://schemas.microsoft.com/office/powerpoint/2010/main" val="284972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sunglasses&#10;&#10;Description automatically generated">
            <a:extLst>
              <a:ext uri="{FF2B5EF4-FFF2-40B4-BE49-F238E27FC236}">
                <a16:creationId xmlns:a16="http://schemas.microsoft.com/office/drawing/2014/main" id="{37E55728-4BC7-13CB-640F-30E014BD14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900" y="1052512"/>
            <a:ext cx="8458200" cy="4752975"/>
          </a:xfrm>
        </p:spPr>
      </p:pic>
    </p:spTree>
    <p:extLst>
      <p:ext uri="{BB962C8B-B14F-4D97-AF65-F5344CB8AC3E}">
        <p14:creationId xmlns:p14="http://schemas.microsoft.com/office/powerpoint/2010/main" val="4273774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375A-785E-A647-B4E7-032CCF1A1BA6}"/>
              </a:ext>
            </a:extLst>
          </p:cNvPr>
          <p:cNvSpPr>
            <a:spLocks noGrp="1"/>
          </p:cNvSpPr>
          <p:nvPr>
            <p:ph type="title"/>
          </p:nvPr>
        </p:nvSpPr>
        <p:spPr/>
        <p:txBody>
          <a:bodyPr/>
          <a:lstStyle/>
          <a:p>
            <a:r>
              <a:rPr lang="en-US" dirty="0"/>
              <a:t>SOURCES CITED</a:t>
            </a:r>
          </a:p>
        </p:txBody>
      </p:sp>
      <p:sp>
        <p:nvSpPr>
          <p:cNvPr id="3" name="Content Placeholder 2">
            <a:extLst>
              <a:ext uri="{FF2B5EF4-FFF2-40B4-BE49-F238E27FC236}">
                <a16:creationId xmlns:a16="http://schemas.microsoft.com/office/drawing/2014/main" id="{1DD73616-DA9C-DF1D-8F4F-14A3C1B93D5C}"/>
              </a:ext>
            </a:extLst>
          </p:cNvPr>
          <p:cNvSpPr>
            <a:spLocks noGrp="1"/>
          </p:cNvSpPr>
          <p:nvPr>
            <p:ph idx="1"/>
          </p:nvPr>
        </p:nvSpPr>
        <p:spPr/>
        <p:txBody>
          <a:bodyPr/>
          <a:lstStyle/>
          <a:p>
            <a:r>
              <a:rPr lang="en-US" dirty="0"/>
              <a:t>Some information about Steam - </a:t>
            </a:r>
            <a:r>
              <a:rPr lang="en-US" dirty="0">
                <a:hlinkClick r:id="rId2"/>
              </a:rPr>
              <a:t>https://www.pcgamer.com/steam-versions/</a:t>
            </a:r>
            <a:endParaRPr lang="en-US" dirty="0"/>
          </a:p>
          <a:p>
            <a:r>
              <a:rPr lang="en-US" dirty="0"/>
              <a:t>Dataset - </a:t>
            </a:r>
            <a:r>
              <a:rPr lang="en-US" dirty="0">
                <a:hlinkClick r:id="rId3"/>
              </a:rPr>
              <a:t>https://www.kaggle.com/datasets/nikdavis/steam-store-games</a:t>
            </a:r>
            <a:endParaRPr lang="en-US" dirty="0"/>
          </a:p>
          <a:p>
            <a:endParaRPr lang="en-US" dirty="0"/>
          </a:p>
          <a:p>
            <a:endParaRPr lang="en-US" dirty="0"/>
          </a:p>
          <a:p>
            <a:endParaRPr lang="en-US" dirty="0"/>
          </a:p>
          <a:p>
            <a:r>
              <a:rPr lang="en-US" dirty="0"/>
              <a:t>I DON’T OWN ANY LOGOS OR PICTURES ON THIS PRESENTATION, THEY WERE PULLED OFF THE INTERNET </a:t>
            </a:r>
          </a:p>
          <a:p>
            <a:r>
              <a:rPr lang="en-US" dirty="0"/>
              <a:t>This also was not sponsored by Valve nor is there any involvement with them – this is simply a project. </a:t>
            </a:r>
          </a:p>
          <a:p>
            <a:endParaRPr lang="en-US" dirty="0"/>
          </a:p>
        </p:txBody>
      </p:sp>
    </p:spTree>
    <p:extLst>
      <p:ext uri="{BB962C8B-B14F-4D97-AF65-F5344CB8AC3E}">
        <p14:creationId xmlns:p14="http://schemas.microsoft.com/office/powerpoint/2010/main" val="167191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8AA63EB-6588-A1DD-4975-0F335BD7F071}"/>
              </a:ext>
            </a:extLst>
          </p:cNvPr>
          <p:cNvSpPr>
            <a:spLocks noGrp="1"/>
          </p:cNvSpPr>
          <p:nvPr>
            <p:ph type="title"/>
          </p:nvPr>
        </p:nvSpPr>
        <p:spPr/>
        <p:txBody>
          <a:bodyPr>
            <a:normAutofit/>
          </a:bodyPr>
          <a:lstStyle/>
          <a:p>
            <a:r>
              <a:rPr lang="en-US" dirty="0">
                <a:solidFill>
                  <a:schemeClr val="bg1"/>
                </a:solidFill>
              </a:rPr>
              <a:t>Steam Powered</a:t>
            </a:r>
          </a:p>
        </p:txBody>
      </p:sp>
      <p:pic>
        <p:nvPicPr>
          <p:cNvPr id="6" name="Picture 5" descr="Icon&#10;&#10;Description automatically generated">
            <a:extLst>
              <a:ext uri="{FF2B5EF4-FFF2-40B4-BE49-F238E27FC236}">
                <a16:creationId xmlns:a16="http://schemas.microsoft.com/office/drawing/2014/main" id="{1CD46AA8-7EAC-6589-70F8-48575F35A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544328" y="990974"/>
            <a:ext cx="686977" cy="898009"/>
          </a:xfrm>
          <a:prstGeom prst="rect">
            <a:avLst/>
          </a:prstGeom>
        </p:spPr>
      </p:pic>
      <p:pic>
        <p:nvPicPr>
          <p:cNvPr id="5" name="Content Placeholder 4" descr="Icon">
            <a:extLst>
              <a:ext uri="{FF2B5EF4-FFF2-40B4-BE49-F238E27FC236}">
                <a16:creationId xmlns:a16="http://schemas.microsoft.com/office/drawing/2014/main" id="{080BC8E0-8C32-E569-4B05-2FFF2158F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512" y="1439979"/>
            <a:ext cx="4470793" cy="4470793"/>
          </a:xfrm>
          <a:prstGeom prst="rect">
            <a:avLst/>
          </a:prstGeom>
        </p:spPr>
      </p:pic>
      <p:sp>
        <p:nvSpPr>
          <p:cNvPr id="8" name="TextBox 7">
            <a:extLst>
              <a:ext uri="{FF2B5EF4-FFF2-40B4-BE49-F238E27FC236}">
                <a16:creationId xmlns:a16="http://schemas.microsoft.com/office/drawing/2014/main" id="{0AFC3F28-FBF6-D416-AA53-93F7D6CF5D0B}"/>
              </a:ext>
            </a:extLst>
          </p:cNvPr>
          <p:cNvSpPr txBox="1"/>
          <p:nvPr/>
        </p:nvSpPr>
        <p:spPr>
          <a:xfrm>
            <a:off x="243959" y="1439979"/>
            <a:ext cx="4902199" cy="5355312"/>
          </a:xfrm>
          <a:prstGeom prst="rect">
            <a:avLst/>
          </a:prstGeom>
          <a:noFill/>
        </p:spPr>
        <p:txBody>
          <a:bodyPr wrap="square" rtlCol="0">
            <a:spAutoFit/>
          </a:bodyPr>
          <a:lstStyle/>
          <a:p>
            <a:r>
              <a:rPr lang="en-US" sz="1800" dirty="0">
                <a:ln>
                  <a:solidFill>
                    <a:srgbClr val="404040">
                      <a:alpha val="10000"/>
                    </a:srgbClr>
                  </a:solidFill>
                </a:ln>
                <a:solidFill>
                  <a:srgbClr val="DADADA"/>
                </a:solidFill>
              </a:rPr>
              <a:t>For those who don’t know, </a:t>
            </a:r>
          </a:p>
          <a:p>
            <a:endParaRPr lang="en-US" sz="1800" dirty="0">
              <a:ln>
                <a:solidFill>
                  <a:srgbClr val="404040">
                    <a:alpha val="10000"/>
                  </a:srgbClr>
                </a:solidFill>
              </a:ln>
              <a:solidFill>
                <a:srgbClr val="DADADA"/>
              </a:solidFill>
            </a:endParaRPr>
          </a:p>
          <a:p>
            <a:r>
              <a:rPr lang="en-US" dirty="0">
                <a:ln>
                  <a:solidFill>
                    <a:srgbClr val="404040">
                      <a:alpha val="10000"/>
                    </a:srgbClr>
                  </a:solidFill>
                </a:ln>
                <a:solidFill>
                  <a:srgbClr val="DADADA"/>
                </a:solidFill>
              </a:rPr>
              <a:t>Steam is a video game platform created by Valve Corporation (their logo in previous slide)</a:t>
            </a:r>
          </a:p>
          <a:p>
            <a:r>
              <a:rPr lang="en-US" dirty="0">
                <a:ln>
                  <a:solidFill>
                    <a:srgbClr val="404040">
                      <a:alpha val="10000"/>
                    </a:srgbClr>
                  </a:solidFill>
                </a:ln>
                <a:solidFill>
                  <a:srgbClr val="DADADA"/>
                </a:solidFill>
              </a:rPr>
              <a:t> </a:t>
            </a:r>
          </a:p>
          <a:p>
            <a:r>
              <a:rPr lang="en-US" dirty="0">
                <a:ln>
                  <a:solidFill>
                    <a:srgbClr val="404040">
                      <a:alpha val="10000"/>
                    </a:srgbClr>
                  </a:solidFill>
                </a:ln>
                <a:solidFill>
                  <a:srgbClr val="DADADA"/>
                </a:solidFill>
              </a:rPr>
              <a:t>Although Valve does other fields, Steam is under their umbrella. The Steam Logo </a:t>
            </a:r>
          </a:p>
          <a:p>
            <a:endParaRPr lang="en-US" dirty="0">
              <a:ln>
                <a:solidFill>
                  <a:srgbClr val="404040">
                    <a:alpha val="10000"/>
                  </a:srgbClr>
                </a:solidFill>
              </a:ln>
              <a:solidFill>
                <a:srgbClr val="DADADA"/>
              </a:solidFill>
            </a:endParaRPr>
          </a:p>
          <a:p>
            <a:r>
              <a:rPr lang="en-US" dirty="0">
                <a:ln>
                  <a:solidFill>
                    <a:srgbClr val="404040">
                      <a:alpha val="10000"/>
                    </a:srgbClr>
                  </a:solidFill>
                </a:ln>
                <a:solidFill>
                  <a:srgbClr val="DADADA"/>
                </a:solidFill>
              </a:rPr>
              <a:t> Steam holds a wide amount of video games from the deep sea of many video game developers. (think of it as the equivalent of the apple store but for video games)</a:t>
            </a:r>
          </a:p>
          <a:p>
            <a:endParaRPr lang="en-US" sz="1800" dirty="0">
              <a:ln>
                <a:solidFill>
                  <a:srgbClr val="404040">
                    <a:alpha val="10000"/>
                  </a:srgbClr>
                </a:solidFill>
              </a:ln>
              <a:solidFill>
                <a:srgbClr val="DADADA"/>
              </a:solidFill>
            </a:endParaRPr>
          </a:p>
          <a:p>
            <a:r>
              <a:rPr lang="en-US" dirty="0">
                <a:ln>
                  <a:solidFill>
                    <a:srgbClr val="404040">
                      <a:alpha val="10000"/>
                    </a:srgbClr>
                  </a:solidFill>
                </a:ln>
                <a:solidFill>
                  <a:srgbClr val="DADADA"/>
                </a:solidFill>
              </a:rPr>
              <a:t>They range from triple A title’s</a:t>
            </a:r>
          </a:p>
          <a:p>
            <a:r>
              <a:rPr lang="en-US" sz="1800" dirty="0">
                <a:ln>
                  <a:solidFill>
                    <a:srgbClr val="404040">
                      <a:alpha val="10000"/>
                    </a:srgbClr>
                  </a:solidFill>
                </a:ln>
                <a:solidFill>
                  <a:srgbClr val="DADADA"/>
                </a:solidFill>
              </a:rPr>
              <a:t>To smaller teams of developers</a:t>
            </a:r>
          </a:p>
          <a:p>
            <a:endParaRPr lang="en-US" sz="1800" dirty="0">
              <a:ln>
                <a:solidFill>
                  <a:srgbClr val="404040">
                    <a:alpha val="10000"/>
                  </a:srgbClr>
                </a:solidFill>
              </a:ln>
              <a:solidFill>
                <a:srgbClr val="DADADA"/>
              </a:solidFill>
            </a:endParaRPr>
          </a:p>
          <a:p>
            <a:r>
              <a:rPr lang="en-US" dirty="0">
                <a:ln>
                  <a:solidFill>
                    <a:srgbClr val="404040">
                      <a:alpha val="10000"/>
                    </a:srgbClr>
                  </a:solidFill>
                </a:ln>
                <a:solidFill>
                  <a:srgbClr val="DADADA"/>
                </a:solidFill>
              </a:rPr>
              <a:t>Triple A simply means a corporate studio that is typically known just by their studio name and popular games they release.</a:t>
            </a:r>
            <a:endParaRPr lang="en-US" sz="1800" dirty="0">
              <a:ln>
                <a:solidFill>
                  <a:srgbClr val="404040">
                    <a:alpha val="10000"/>
                  </a:srgbClr>
                </a:solidFill>
              </a:ln>
              <a:solidFill>
                <a:srgbClr val="DADADA"/>
              </a:solidFill>
            </a:endParaRPr>
          </a:p>
        </p:txBody>
      </p:sp>
      <p:pic>
        <p:nvPicPr>
          <p:cNvPr id="3" name="Graphic 2" descr="Arrow Up with solid fill">
            <a:extLst>
              <a:ext uri="{FF2B5EF4-FFF2-40B4-BE49-F238E27FC236}">
                <a16:creationId xmlns:a16="http://schemas.microsoft.com/office/drawing/2014/main" id="{3461563E-4EF2-1701-BE5E-9C0952B2AE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4245924" y="2004239"/>
            <a:ext cx="1116421" cy="2573082"/>
          </a:xfrm>
          <a:prstGeom prst="rect">
            <a:avLst/>
          </a:prstGeom>
        </p:spPr>
      </p:pic>
    </p:spTree>
    <p:extLst>
      <p:ext uri="{BB962C8B-B14F-4D97-AF65-F5344CB8AC3E}">
        <p14:creationId xmlns:p14="http://schemas.microsoft.com/office/powerpoint/2010/main" val="215201170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8463-9192-70C8-0634-5E56D78A8301}"/>
              </a:ext>
            </a:extLst>
          </p:cNvPr>
          <p:cNvSpPr>
            <a:spLocks noGrp="1"/>
          </p:cNvSpPr>
          <p:nvPr>
            <p:ph type="title"/>
          </p:nvPr>
        </p:nvSpPr>
        <p:spPr/>
        <p:txBody>
          <a:bodyPr/>
          <a:lstStyle/>
          <a:p>
            <a:r>
              <a:rPr lang="en-US" dirty="0"/>
              <a:t>The Good Stuff </a:t>
            </a:r>
          </a:p>
        </p:txBody>
      </p:sp>
      <p:sp>
        <p:nvSpPr>
          <p:cNvPr id="3" name="Content Placeholder 2">
            <a:extLst>
              <a:ext uri="{FF2B5EF4-FFF2-40B4-BE49-F238E27FC236}">
                <a16:creationId xmlns:a16="http://schemas.microsoft.com/office/drawing/2014/main" id="{09944CD7-A185-EEC0-C6B6-59F63B856F4F}"/>
              </a:ext>
            </a:extLst>
          </p:cNvPr>
          <p:cNvSpPr>
            <a:spLocks noGrp="1"/>
          </p:cNvSpPr>
          <p:nvPr>
            <p:ph idx="1"/>
          </p:nvPr>
        </p:nvSpPr>
        <p:spPr>
          <a:xfrm>
            <a:off x="913795" y="1732449"/>
            <a:ext cx="9734914" cy="4058751"/>
          </a:xfrm>
        </p:spPr>
        <p:txBody>
          <a:bodyPr>
            <a:normAutofit/>
          </a:bodyPr>
          <a:lstStyle/>
          <a:p>
            <a:r>
              <a:rPr lang="en-US" sz="2400" dirty="0"/>
              <a:t>The question(s) to be answered  is “Has price of video games changed over time?” </a:t>
            </a:r>
          </a:p>
          <a:p>
            <a:r>
              <a:rPr lang="en-US" sz="2400" dirty="0"/>
              <a:t>“Does price affect positive ratings?” </a:t>
            </a:r>
          </a:p>
          <a:p>
            <a:r>
              <a:rPr lang="en-US" sz="2400" dirty="0"/>
              <a:t>And other questions answered and speculations from the data</a:t>
            </a:r>
          </a:p>
          <a:p>
            <a:pPr marL="36900" indent="0">
              <a:buNone/>
            </a:pPr>
            <a:endParaRPr lang="en-US" sz="2400" dirty="0"/>
          </a:p>
          <a:p>
            <a:r>
              <a:rPr lang="en-US" sz="2400" dirty="0">
                <a:solidFill>
                  <a:srgbClr val="FF0000"/>
                </a:solidFill>
              </a:rPr>
              <a:t>WARNING: </a:t>
            </a:r>
            <a:r>
              <a:rPr lang="en-US" sz="2400" dirty="0">
                <a:solidFill>
                  <a:schemeClr val="tx1"/>
                </a:solidFill>
              </a:rPr>
              <a:t>THIS NEXT SLIDE MIGHT BE TOO COOL FOR SOME PEOPLE TO HANDLE</a:t>
            </a:r>
            <a:endParaRPr lang="en-US" sz="2400" dirty="0">
              <a:solidFill>
                <a:srgbClr val="FF0000"/>
              </a:solidFill>
            </a:endParaRPr>
          </a:p>
        </p:txBody>
      </p:sp>
      <p:pic>
        <p:nvPicPr>
          <p:cNvPr id="5" name="Picture 4" descr="Icon&#10;&#10;Description automatically generated with medium confidence">
            <a:extLst>
              <a:ext uri="{FF2B5EF4-FFF2-40B4-BE49-F238E27FC236}">
                <a16:creationId xmlns:a16="http://schemas.microsoft.com/office/drawing/2014/main" id="{C29DADEC-92BB-0917-CB97-79E37D847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87911">
            <a:off x="-194083" y="396011"/>
            <a:ext cx="608754" cy="795115"/>
          </a:xfrm>
          <a:prstGeom prst="rect">
            <a:avLst/>
          </a:prstGeom>
        </p:spPr>
      </p:pic>
    </p:spTree>
    <p:extLst>
      <p:ext uri="{BB962C8B-B14F-4D97-AF65-F5344CB8AC3E}">
        <p14:creationId xmlns:p14="http://schemas.microsoft.com/office/powerpoint/2010/main" val="3888066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10;&#10;Description automatically generated">
            <a:extLst>
              <a:ext uri="{FF2B5EF4-FFF2-40B4-BE49-F238E27FC236}">
                <a16:creationId xmlns:a16="http://schemas.microsoft.com/office/drawing/2014/main" id="{04BCAA73-91EB-3F3F-9164-9ABC8C7764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6568" y="701194"/>
            <a:ext cx="9698863" cy="5455611"/>
          </a:xfrm>
        </p:spPr>
      </p:pic>
    </p:spTree>
    <p:extLst>
      <p:ext uri="{BB962C8B-B14F-4D97-AF65-F5344CB8AC3E}">
        <p14:creationId xmlns:p14="http://schemas.microsoft.com/office/powerpoint/2010/main" val="30689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1CE8-E582-9E02-7460-EB02C19C26F4}"/>
              </a:ext>
            </a:extLst>
          </p:cNvPr>
          <p:cNvSpPr>
            <a:spLocks noGrp="1"/>
          </p:cNvSpPr>
          <p:nvPr>
            <p:ph type="title"/>
          </p:nvPr>
        </p:nvSpPr>
        <p:spPr/>
        <p:txBody>
          <a:bodyPr/>
          <a:lstStyle/>
          <a:p>
            <a:r>
              <a:rPr lang="en-US" dirty="0">
                <a:solidFill>
                  <a:srgbClr val="FF0000"/>
                </a:solidFill>
              </a:rPr>
              <a:t>OKAY WHERE’S THE DATA??</a:t>
            </a:r>
          </a:p>
        </p:txBody>
      </p:sp>
      <p:sp>
        <p:nvSpPr>
          <p:cNvPr id="6" name="Content Placeholder 5">
            <a:extLst>
              <a:ext uri="{FF2B5EF4-FFF2-40B4-BE49-F238E27FC236}">
                <a16:creationId xmlns:a16="http://schemas.microsoft.com/office/drawing/2014/main" id="{03946A92-5961-0FB7-6A81-99B0E68D225C}"/>
              </a:ext>
            </a:extLst>
          </p:cNvPr>
          <p:cNvSpPr>
            <a:spLocks noGrp="1"/>
          </p:cNvSpPr>
          <p:nvPr>
            <p:ph idx="1"/>
          </p:nvPr>
        </p:nvSpPr>
        <p:spPr/>
        <p:txBody>
          <a:bodyPr>
            <a:normAutofit/>
          </a:bodyPr>
          <a:lstStyle/>
          <a:p>
            <a:r>
              <a:rPr lang="en-US" sz="2800" dirty="0"/>
              <a:t>Wasn’t that cool? Action.</a:t>
            </a:r>
          </a:p>
          <a:p>
            <a:endParaRPr lang="en-US" sz="2800" dirty="0"/>
          </a:p>
          <a:p>
            <a:r>
              <a:rPr lang="en-US" sz="2800" dirty="0"/>
              <a:t> The next slides contain the graphed data, lets dive in</a:t>
            </a:r>
          </a:p>
          <a:p>
            <a:endParaRPr lang="en-US" sz="2800" dirty="0"/>
          </a:p>
        </p:txBody>
      </p:sp>
      <p:pic>
        <p:nvPicPr>
          <p:cNvPr id="4" name="Picture 3" descr="Icon&#10;&#10;Description automatically generated with medium confidence">
            <a:extLst>
              <a:ext uri="{FF2B5EF4-FFF2-40B4-BE49-F238E27FC236}">
                <a16:creationId xmlns:a16="http://schemas.microsoft.com/office/drawing/2014/main" id="{AF5E2DFA-BFBB-2F9B-D836-5CFFB851E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03" y="5383873"/>
            <a:ext cx="857072" cy="1119452"/>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1EB7A705-17EE-336D-5173-12E6020CE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170851" y="5117079"/>
            <a:ext cx="895178" cy="1427809"/>
          </a:xfrm>
          <a:prstGeom prst="rect">
            <a:avLst/>
          </a:prstGeom>
        </p:spPr>
      </p:pic>
      <p:pic>
        <p:nvPicPr>
          <p:cNvPr id="15" name="Picture 14" descr="Icon&#10;&#10;Description automatically generated">
            <a:extLst>
              <a:ext uri="{FF2B5EF4-FFF2-40B4-BE49-F238E27FC236}">
                <a16:creationId xmlns:a16="http://schemas.microsoft.com/office/drawing/2014/main" id="{A4FC6653-4F79-423E-AA12-75EB89EBC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760" y="5395612"/>
            <a:ext cx="857742" cy="1121231"/>
          </a:xfrm>
          <a:prstGeom prst="rect">
            <a:avLst/>
          </a:prstGeom>
        </p:spPr>
      </p:pic>
      <p:pic>
        <p:nvPicPr>
          <p:cNvPr id="17" name="Picture 16" descr="Icon&#10;&#10;Description automatically generated">
            <a:extLst>
              <a:ext uri="{FF2B5EF4-FFF2-40B4-BE49-F238E27FC236}">
                <a16:creationId xmlns:a16="http://schemas.microsoft.com/office/drawing/2014/main" id="{525ACF02-DDD5-2A2E-47CC-58543C8185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745" y="5343768"/>
            <a:ext cx="895178" cy="1159557"/>
          </a:xfrm>
          <a:prstGeom prst="rect">
            <a:avLst/>
          </a:prstGeom>
        </p:spPr>
      </p:pic>
      <p:pic>
        <p:nvPicPr>
          <p:cNvPr id="19" name="Picture 18" descr="Icon&#10;&#10;Description automatically generated">
            <a:extLst>
              <a:ext uri="{FF2B5EF4-FFF2-40B4-BE49-F238E27FC236}">
                <a16:creationId xmlns:a16="http://schemas.microsoft.com/office/drawing/2014/main" id="{45DC17FB-4348-FC35-CADD-DD8AB10CA3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923" y="5343767"/>
            <a:ext cx="903294" cy="1159557"/>
          </a:xfrm>
          <a:prstGeom prst="rect">
            <a:avLst/>
          </a:prstGeom>
        </p:spPr>
      </p:pic>
    </p:spTree>
    <p:extLst>
      <p:ext uri="{BB962C8B-B14F-4D97-AF65-F5344CB8AC3E}">
        <p14:creationId xmlns:p14="http://schemas.microsoft.com/office/powerpoint/2010/main" val="3542720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9395-4825-9A34-FA93-6528AD935166}"/>
              </a:ext>
            </a:extLst>
          </p:cNvPr>
          <p:cNvSpPr>
            <a:spLocks noGrp="1"/>
          </p:cNvSpPr>
          <p:nvPr>
            <p:ph type="title"/>
          </p:nvPr>
        </p:nvSpPr>
        <p:spPr>
          <a:xfrm>
            <a:off x="1017967" y="6174"/>
            <a:ext cx="10353762" cy="970450"/>
          </a:xfrm>
        </p:spPr>
        <p:txBody>
          <a:bodyPr/>
          <a:lstStyle/>
          <a:p>
            <a:r>
              <a:rPr lang="en-US" dirty="0">
                <a:solidFill>
                  <a:srgbClr val="FF0000"/>
                </a:solidFill>
              </a:rPr>
              <a:t>Average Prices from Chosen Genres</a:t>
            </a:r>
          </a:p>
        </p:txBody>
      </p:sp>
      <p:pic>
        <p:nvPicPr>
          <p:cNvPr id="7" name="Content Placeholder 6" descr="Chart, bar chart&#10;&#10;Description automatically generated">
            <a:extLst>
              <a:ext uri="{FF2B5EF4-FFF2-40B4-BE49-F238E27FC236}">
                <a16:creationId xmlns:a16="http://schemas.microsoft.com/office/drawing/2014/main" id="{9AFEDBEA-0131-A246-65F6-2B59EB721E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7501" y="827798"/>
            <a:ext cx="4476997" cy="6030202"/>
          </a:xfrm>
        </p:spPr>
      </p:pic>
      <p:pic>
        <p:nvPicPr>
          <p:cNvPr id="4" name="Picture 3" descr="Icon&#10;&#10;Description automatically generated">
            <a:extLst>
              <a:ext uri="{FF2B5EF4-FFF2-40B4-BE49-F238E27FC236}">
                <a16:creationId xmlns:a16="http://schemas.microsoft.com/office/drawing/2014/main" id="{43239D4D-3CF7-429E-515C-1947D9357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502" y="6655442"/>
            <a:ext cx="152982" cy="196383"/>
          </a:xfrm>
          <a:prstGeom prst="rect">
            <a:avLst/>
          </a:prstGeom>
        </p:spPr>
      </p:pic>
    </p:spTree>
    <p:extLst>
      <p:ext uri="{BB962C8B-B14F-4D97-AF65-F5344CB8AC3E}">
        <p14:creationId xmlns:p14="http://schemas.microsoft.com/office/powerpoint/2010/main" val="225611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96CB-96D1-0F20-7539-FE3C56B057DD}"/>
              </a:ext>
            </a:extLst>
          </p:cNvPr>
          <p:cNvSpPr>
            <a:spLocks noGrp="1"/>
          </p:cNvSpPr>
          <p:nvPr>
            <p:ph type="title"/>
          </p:nvPr>
        </p:nvSpPr>
        <p:spPr/>
        <p:txBody>
          <a:bodyPr/>
          <a:lstStyle/>
          <a:p>
            <a:r>
              <a:rPr lang="en-US" dirty="0"/>
              <a:t>Big Three</a:t>
            </a:r>
          </a:p>
        </p:txBody>
      </p:sp>
      <p:sp>
        <p:nvSpPr>
          <p:cNvPr id="3" name="Content Placeholder 2">
            <a:extLst>
              <a:ext uri="{FF2B5EF4-FFF2-40B4-BE49-F238E27FC236}">
                <a16:creationId xmlns:a16="http://schemas.microsoft.com/office/drawing/2014/main" id="{4DAC2B45-9F09-0EC8-AB20-9F7DEFE8CDBF}"/>
              </a:ext>
            </a:extLst>
          </p:cNvPr>
          <p:cNvSpPr>
            <a:spLocks noGrp="1"/>
          </p:cNvSpPr>
          <p:nvPr>
            <p:ph idx="1"/>
          </p:nvPr>
        </p:nvSpPr>
        <p:spPr/>
        <p:txBody>
          <a:bodyPr>
            <a:normAutofit/>
          </a:bodyPr>
          <a:lstStyle/>
          <a:p>
            <a:r>
              <a:rPr lang="en-US" sz="3200" dirty="0"/>
              <a:t>I took the three genres with the highest average price and dived a little deeper. These three graphs are price changes over the years</a:t>
            </a:r>
          </a:p>
        </p:txBody>
      </p:sp>
      <p:pic>
        <p:nvPicPr>
          <p:cNvPr id="5" name="Picture 4" descr="Icon&#10;&#10;Description automatically generated">
            <a:extLst>
              <a:ext uri="{FF2B5EF4-FFF2-40B4-BE49-F238E27FC236}">
                <a16:creationId xmlns:a16="http://schemas.microsoft.com/office/drawing/2014/main" id="{D23B4F25-514E-6B15-F4C4-4AA6AFC6F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837229" y="-123197"/>
            <a:ext cx="506894" cy="656598"/>
          </a:xfrm>
          <a:prstGeom prst="rect">
            <a:avLst/>
          </a:prstGeom>
        </p:spPr>
      </p:pic>
    </p:spTree>
    <p:extLst>
      <p:ext uri="{BB962C8B-B14F-4D97-AF65-F5344CB8AC3E}">
        <p14:creationId xmlns:p14="http://schemas.microsoft.com/office/powerpoint/2010/main" val="3482322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9E38-BFC5-DDB1-4143-95F1153792D0}"/>
              </a:ext>
            </a:extLst>
          </p:cNvPr>
          <p:cNvSpPr>
            <a:spLocks noGrp="1"/>
          </p:cNvSpPr>
          <p:nvPr>
            <p:ph type="title"/>
          </p:nvPr>
        </p:nvSpPr>
        <p:spPr/>
        <p:txBody>
          <a:bodyPr/>
          <a:lstStyle/>
          <a:p>
            <a:r>
              <a:rPr lang="en-US" dirty="0"/>
              <a:t>Brief 2005 History</a:t>
            </a:r>
          </a:p>
        </p:txBody>
      </p:sp>
      <p:sp>
        <p:nvSpPr>
          <p:cNvPr id="3" name="Content Placeholder 2">
            <a:extLst>
              <a:ext uri="{FF2B5EF4-FFF2-40B4-BE49-F238E27FC236}">
                <a16:creationId xmlns:a16="http://schemas.microsoft.com/office/drawing/2014/main" id="{6A96BB43-FA15-3011-9261-4D4D0CE7FE6D}"/>
              </a:ext>
            </a:extLst>
          </p:cNvPr>
          <p:cNvSpPr>
            <a:spLocks noGrp="1"/>
          </p:cNvSpPr>
          <p:nvPr>
            <p:ph idx="1"/>
          </p:nvPr>
        </p:nvSpPr>
        <p:spPr/>
        <p:txBody>
          <a:bodyPr>
            <a:normAutofit/>
          </a:bodyPr>
          <a:lstStyle/>
          <a:p>
            <a:pPr marL="36900" indent="0">
              <a:buNone/>
            </a:pPr>
            <a:r>
              <a:rPr lang="en-US" sz="3200" dirty="0"/>
              <a:t>Steam was made in 2003 and ONLY for Valve games until 2005. Hence the dip in the next slide, the data only shows Valve games prior to 2005, everything else data-wise and game-wise came after the dip where Steam became an actual online store. </a:t>
            </a:r>
          </a:p>
        </p:txBody>
      </p:sp>
    </p:spTree>
    <p:extLst>
      <p:ext uri="{BB962C8B-B14F-4D97-AF65-F5344CB8AC3E}">
        <p14:creationId xmlns:p14="http://schemas.microsoft.com/office/powerpoint/2010/main" val="5604342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431</TotalTime>
  <Words>606</Words>
  <Application>Microsoft Office PowerPoint</Application>
  <PresentationFormat>Widescreen</PresentationFormat>
  <Paragraphs>45</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Calisto MT</vt:lpstr>
      <vt:lpstr>Wingdings 2</vt:lpstr>
      <vt:lpstr>Slate</vt:lpstr>
      <vt:lpstr>Growing with Gaming</vt:lpstr>
      <vt:lpstr>Ever See this Logo?</vt:lpstr>
      <vt:lpstr>Steam Powered</vt:lpstr>
      <vt:lpstr>The Good Stuff </vt:lpstr>
      <vt:lpstr>PowerPoint Presentation</vt:lpstr>
      <vt:lpstr>OKAY WHERE’S THE DATA??</vt:lpstr>
      <vt:lpstr>Average Prices from Chosen Genres</vt:lpstr>
      <vt:lpstr>Big Three</vt:lpstr>
      <vt:lpstr>Brief 2005 History</vt:lpstr>
      <vt:lpstr>PowerPoint Presentation</vt:lpstr>
      <vt:lpstr>PowerPoint Presentation</vt:lpstr>
      <vt:lpstr>PowerPoint Presentation</vt:lpstr>
      <vt:lpstr>These Graphs are Changes over Months</vt:lpstr>
      <vt:lpstr>PowerPoint Presentation</vt:lpstr>
      <vt:lpstr>PowerPoint Presentation</vt:lpstr>
      <vt:lpstr>PowerPoint Presentation</vt:lpstr>
      <vt:lpstr>Last set of slides comparing price with positive ratings</vt:lpstr>
      <vt:lpstr>PowerPoint Presentation</vt:lpstr>
      <vt:lpstr>PowerPoint Presentation</vt:lpstr>
      <vt:lpstr>PowerPoint Presentation</vt:lpstr>
      <vt:lpstr>Concluding</vt:lpstr>
      <vt:lpstr>PowerPoint Presentation</vt:lpstr>
      <vt:lpstr>SOURCES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WHERE’S THE ACTION?</dc:title>
  <dc:creator>filiberto vergara</dc:creator>
  <cp:lastModifiedBy>filiberto vergara</cp:lastModifiedBy>
  <cp:revision>62</cp:revision>
  <dcterms:created xsi:type="dcterms:W3CDTF">2023-03-19T23:25:00Z</dcterms:created>
  <dcterms:modified xsi:type="dcterms:W3CDTF">2023-03-29T04:56:27Z</dcterms:modified>
</cp:coreProperties>
</file>